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67" r:id="rId2"/>
    <p:sldId id="704" r:id="rId3"/>
    <p:sldId id="688" r:id="rId4"/>
  </p:sldIdLst>
  <p:sldSz cx="12192000" cy="6858000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5095"/>
    <a:srgbClr val="FFFFFF"/>
    <a:srgbClr val="FF15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91" autoAdjust="0"/>
    <p:restoredTop sz="94660"/>
  </p:normalViewPr>
  <p:slideViewPr>
    <p:cSldViewPr snapToGrid="0">
      <p:cViewPr varScale="1">
        <p:scale>
          <a:sx n="67" d="100"/>
          <a:sy n="67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frotas.locamerica.com.br/" TargetMode="External"/><Relationship Id="rId2" Type="http://schemas.openxmlformats.org/officeDocument/2006/relationships/hyperlink" Target="http://www.locamerica.com.br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hyperlink" Target="http://www.seminovoslocamerica.com.br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0" y="0"/>
            <a:ext cx="12192000" cy="736367"/>
          </a:xfrm>
          <a:prstGeom prst="rect">
            <a:avLst/>
          </a:prstGeom>
          <a:solidFill>
            <a:srgbClr val="025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149" y="114475"/>
            <a:ext cx="1843364" cy="54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045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0" y="6388292"/>
            <a:ext cx="12192000" cy="469708"/>
          </a:xfrm>
          <a:prstGeom prst="rect">
            <a:avLst/>
          </a:prstGeom>
          <a:solidFill>
            <a:srgbClr val="025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6890" y="6480953"/>
            <a:ext cx="1057017" cy="31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141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8837F-0559-4B1C-8738-BB28AFC72F92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9F45-C8BF-4083-8983-D431BE801C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4834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8837F-0559-4B1C-8738-BB28AFC72F92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9F45-C8BF-4083-8983-D431BE801C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5053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8837F-0559-4B1C-8738-BB28AFC72F92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9F45-C8BF-4083-8983-D431BE801C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1510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8837F-0559-4B1C-8738-BB28AFC72F92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9F45-C8BF-4083-8983-D431BE801C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4579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8837F-0559-4B1C-8738-BB28AFC72F92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9F45-C8BF-4083-8983-D431BE801C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8648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8837F-0559-4B1C-8738-BB28AFC72F92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9F45-C8BF-4083-8983-D431BE801C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4968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8837F-0559-4B1C-8738-BB28AFC72F92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9F45-C8BF-4083-8983-D431BE801C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5791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8837F-0559-4B1C-8738-BB28AFC72F92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9F45-C8BF-4083-8983-D431BE801C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8676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8837F-0559-4B1C-8738-BB28AFC72F92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E9F45-C8BF-4083-8983-D431BE801C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9606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F255E30-A3FB-444A-BB62-5B87A1DAC7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5095">
              <a:alpha val="1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 dirty="0">
              <a:solidFill>
                <a:schemeClr val="bg1"/>
              </a:solidFill>
            </a:endParaRPr>
          </a:p>
        </p:txBody>
      </p:sp>
      <p:cxnSp>
        <p:nvCxnSpPr>
          <p:cNvPr id="3" name="Conector reto 2"/>
          <p:cNvCxnSpPr/>
          <p:nvPr userDrawn="1"/>
        </p:nvCxnSpPr>
        <p:spPr>
          <a:xfrm>
            <a:off x="510542" y="4583225"/>
            <a:ext cx="696975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24843" y="3523853"/>
            <a:ext cx="6562768" cy="945073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667" b="1">
                <a:solidFill>
                  <a:srgbClr val="005B9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8" name="Espaço Reservado para Texto 21"/>
          <p:cNvSpPr>
            <a:spLocks noGrp="1"/>
          </p:cNvSpPr>
          <p:nvPr>
            <p:ph type="body" sz="quarter" idx="10"/>
          </p:nvPr>
        </p:nvSpPr>
        <p:spPr>
          <a:xfrm>
            <a:off x="624419" y="4688077"/>
            <a:ext cx="6563184" cy="647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>
                <a:solidFill>
                  <a:srgbClr val="005B9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585" indent="0">
              <a:buNone/>
              <a:defRPr sz="2133">
                <a:solidFill>
                  <a:srgbClr val="005B9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219170" indent="0">
              <a:buNone/>
              <a:defRPr sz="2133">
                <a:solidFill>
                  <a:srgbClr val="005B9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828754" indent="0">
              <a:buNone/>
              <a:defRPr sz="2133">
                <a:solidFill>
                  <a:srgbClr val="005B9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438339" indent="0">
              <a:buNone/>
              <a:defRPr sz="2133">
                <a:solidFill>
                  <a:srgbClr val="005B9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pic>
        <p:nvPicPr>
          <p:cNvPr id="10" name="Imagem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61" y="5865038"/>
            <a:ext cx="1946588" cy="60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0136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Agradeci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tângulo 32">
            <a:extLst>
              <a:ext uri="{FF2B5EF4-FFF2-40B4-BE49-F238E27FC236}">
                <a16:creationId xmlns:a16="http://schemas.microsoft.com/office/drawing/2014/main" id="{3C7FD6B4-9C09-4EE2-A624-A6AB291C6FA8}"/>
              </a:ext>
            </a:extLst>
          </p:cNvPr>
          <p:cNvSpPr/>
          <p:nvPr userDrawn="1"/>
        </p:nvSpPr>
        <p:spPr>
          <a:xfrm>
            <a:off x="1" y="6642101"/>
            <a:ext cx="12192001" cy="215900"/>
          </a:xfrm>
          <a:prstGeom prst="rect">
            <a:avLst/>
          </a:prstGeom>
          <a:solidFill>
            <a:srgbClr val="005B9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0527D1E4-4F97-427F-8F36-62DCC9B1655F}"/>
              </a:ext>
            </a:extLst>
          </p:cNvPr>
          <p:cNvSpPr txBox="1"/>
          <p:nvPr userDrawn="1"/>
        </p:nvSpPr>
        <p:spPr>
          <a:xfrm>
            <a:off x="534493" y="668153"/>
            <a:ext cx="4148207" cy="580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pt-BR" sz="3733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Obrigado!</a:t>
            </a:r>
          </a:p>
        </p:txBody>
      </p:sp>
      <p:sp>
        <p:nvSpPr>
          <p:cNvPr id="6" name="CaixaDeTexto 5">
            <a:hlinkClick r:id="rId2" tooltip="Locamerica"/>
          </p:cNvPr>
          <p:cNvSpPr txBox="1">
            <a:spLocks noChangeArrowheads="1"/>
          </p:cNvSpPr>
          <p:nvPr userDrawn="1"/>
        </p:nvSpPr>
        <p:spPr bwMode="auto">
          <a:xfrm>
            <a:off x="5525942" y="2687046"/>
            <a:ext cx="474540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pt-BR" sz="1600" b="1" i="1" dirty="0">
                <a:solidFill>
                  <a:srgbClr val="02509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unidas.com.br</a:t>
            </a:r>
          </a:p>
        </p:txBody>
      </p:sp>
      <p:sp>
        <p:nvSpPr>
          <p:cNvPr id="7" name="CaixaDeTexto 6">
            <a:hlinkClick r:id="rId3" tooltip="Locamerica"/>
          </p:cNvPr>
          <p:cNvSpPr txBox="1">
            <a:spLocks noChangeArrowheads="1"/>
          </p:cNvSpPr>
          <p:nvPr userDrawn="1"/>
        </p:nvSpPr>
        <p:spPr bwMode="auto">
          <a:xfrm>
            <a:off x="5525941" y="3587992"/>
            <a:ext cx="474540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pt-BR" sz="1600" b="1" i="1" dirty="0">
                <a:solidFill>
                  <a:srgbClr val="02509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frotas.locamerica.com.br</a:t>
            </a:r>
          </a:p>
        </p:txBody>
      </p:sp>
      <p:sp>
        <p:nvSpPr>
          <p:cNvPr id="8" name="CaixaDeTexto 7">
            <a:hlinkClick r:id="rId4" tooltip="Locamerica"/>
          </p:cNvPr>
          <p:cNvSpPr txBox="1">
            <a:spLocks noChangeArrowheads="1"/>
          </p:cNvSpPr>
          <p:nvPr userDrawn="1"/>
        </p:nvSpPr>
        <p:spPr bwMode="auto">
          <a:xfrm>
            <a:off x="5525942" y="4038466"/>
            <a:ext cx="474540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pt-BR" sz="1600" b="1" i="1" dirty="0">
                <a:solidFill>
                  <a:srgbClr val="02509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seminovos.locamerica.com.br</a:t>
            </a:r>
          </a:p>
        </p:txBody>
      </p:sp>
      <p:sp>
        <p:nvSpPr>
          <p:cNvPr id="9" name="CaixaDeTexto 8">
            <a:hlinkClick r:id="rId4" tooltip="Locamerica"/>
          </p:cNvPr>
          <p:cNvSpPr txBox="1">
            <a:spLocks noChangeArrowheads="1"/>
          </p:cNvSpPr>
          <p:nvPr userDrawn="1"/>
        </p:nvSpPr>
        <p:spPr bwMode="auto">
          <a:xfrm>
            <a:off x="5525942" y="3137519"/>
            <a:ext cx="474540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pt-BR" sz="1600" b="1" i="1" dirty="0">
                <a:solidFill>
                  <a:srgbClr val="02509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locamerica.com.br</a:t>
            </a:r>
          </a:p>
        </p:txBody>
      </p:sp>
      <p:cxnSp>
        <p:nvCxnSpPr>
          <p:cNvPr id="10" name="Conector reto 9"/>
          <p:cNvCxnSpPr/>
          <p:nvPr userDrawn="1"/>
        </p:nvCxnSpPr>
        <p:spPr>
          <a:xfrm>
            <a:off x="5117820" y="2212537"/>
            <a:ext cx="0" cy="263466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Imagem 10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8641" y="-16701"/>
            <a:ext cx="4293360" cy="431145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61" y="5509438"/>
            <a:ext cx="1946588" cy="60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342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8837F-0559-4B1C-8738-BB28AFC72F92}" type="datetimeFigureOut">
              <a:rPr lang="pt-BR" smtClean="0"/>
              <a:t>27/11/2019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E9F45-C8BF-4083-8983-D431BE801C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4382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000" dirty="0"/>
              <a:t>Reorganização Societária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/>
              <a:t>Dezembro 2019</a:t>
            </a:r>
          </a:p>
        </p:txBody>
      </p:sp>
    </p:spTree>
    <p:extLst>
      <p:ext uri="{BB962C8B-B14F-4D97-AF65-F5344CB8AC3E}">
        <p14:creationId xmlns:p14="http://schemas.microsoft.com/office/powerpoint/2010/main" val="4212096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73111C7-129F-403D-B10A-4ED2AB878A44}"/>
              </a:ext>
            </a:extLst>
          </p:cNvPr>
          <p:cNvSpPr txBox="1"/>
          <p:nvPr/>
        </p:nvSpPr>
        <p:spPr>
          <a:xfrm>
            <a:off x="69594" y="84472"/>
            <a:ext cx="1037645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Reorganização Societária do Grupo Unidas</a:t>
            </a:r>
          </a:p>
          <a:p>
            <a:endParaRPr lang="pt-BR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E702E149-D220-4187-BE0A-5F6DA248F127}"/>
              </a:ext>
            </a:extLst>
          </p:cNvPr>
          <p:cNvSpPr/>
          <p:nvPr/>
        </p:nvSpPr>
        <p:spPr>
          <a:xfrm>
            <a:off x="3062006" y="1098783"/>
            <a:ext cx="1556818" cy="38305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LCAM</a:t>
            </a:r>
          </a:p>
          <a:p>
            <a:pPr algn="ctr"/>
            <a:r>
              <a:rPr lang="pt-BR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Locação de Veículos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C3FEC93B-51B3-4563-8D1F-5B20CC96FCA0}"/>
              </a:ext>
            </a:extLst>
          </p:cNvPr>
          <p:cNvSpPr/>
          <p:nvPr/>
        </p:nvSpPr>
        <p:spPr>
          <a:xfrm>
            <a:off x="950378" y="2001410"/>
            <a:ext cx="1556818" cy="38305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UNIDAS S.A.</a:t>
            </a:r>
          </a:p>
          <a:p>
            <a:pPr algn="ctr"/>
            <a:r>
              <a:rPr lang="pt-BR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Locação de Veículos</a:t>
            </a: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A3D8B6A6-4291-4C08-83FE-14AA96B12B37}"/>
              </a:ext>
            </a:extLst>
          </p:cNvPr>
          <p:cNvSpPr/>
          <p:nvPr/>
        </p:nvSpPr>
        <p:spPr>
          <a:xfrm>
            <a:off x="108828" y="3257276"/>
            <a:ext cx="1556819" cy="38305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UNIDAS FRANQUIAS</a:t>
            </a:r>
          </a:p>
          <a:p>
            <a:pPr algn="ctr"/>
            <a:r>
              <a:rPr lang="pt-BR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Franqueadora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C0A4764B-B0EC-402B-8D50-3EA6F7569C23}"/>
              </a:ext>
            </a:extLst>
          </p:cNvPr>
          <p:cNvSpPr/>
          <p:nvPr/>
        </p:nvSpPr>
        <p:spPr>
          <a:xfrm>
            <a:off x="108829" y="2719846"/>
            <a:ext cx="1556819" cy="383050"/>
          </a:xfrm>
          <a:prstGeom prst="roundRect">
            <a:avLst/>
          </a:prstGeom>
          <a:gradFill>
            <a:gsLst>
              <a:gs pos="83000">
                <a:schemeClr val="bg1">
                  <a:lumMod val="50000"/>
                </a:schemeClr>
              </a:gs>
              <a:gs pos="16000">
                <a:schemeClr val="bg1">
                  <a:lumMod val="8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UNIDAS LOCADORA</a:t>
            </a:r>
          </a:p>
          <a:p>
            <a:pPr algn="ctr"/>
            <a:r>
              <a:rPr lang="pt-BR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Locação de Veículos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FA49007C-F138-427E-BCED-D27B10BAC4A7}"/>
              </a:ext>
            </a:extLst>
          </p:cNvPr>
          <p:cNvSpPr/>
          <p:nvPr/>
        </p:nvSpPr>
        <p:spPr>
          <a:xfrm>
            <a:off x="2650382" y="2008494"/>
            <a:ext cx="1554154" cy="383050"/>
          </a:xfrm>
          <a:prstGeom prst="roundRect">
            <a:avLst/>
          </a:prstGeom>
          <a:gradFill>
            <a:gsLst>
              <a:gs pos="83000">
                <a:schemeClr val="bg1">
                  <a:lumMod val="50000"/>
                </a:schemeClr>
              </a:gs>
              <a:gs pos="16000">
                <a:schemeClr val="bg1">
                  <a:lumMod val="8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ACELERO</a:t>
            </a:r>
          </a:p>
          <a:p>
            <a:pPr algn="ctr"/>
            <a:r>
              <a:rPr lang="pt-BR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Venda de Seminovos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0A7B0F06-FE27-4CCC-AB12-7BF9F6137D9E}"/>
              </a:ext>
            </a:extLst>
          </p:cNvPr>
          <p:cNvSpPr/>
          <p:nvPr/>
        </p:nvSpPr>
        <p:spPr>
          <a:xfrm>
            <a:off x="4346657" y="2008801"/>
            <a:ext cx="1556819" cy="38305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AGILE</a:t>
            </a:r>
          </a:p>
          <a:p>
            <a:pPr algn="ctr"/>
            <a:r>
              <a:rPr lang="pt-BR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Gestão de Frotas</a:t>
            </a:r>
          </a:p>
        </p:txBody>
      </p: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5D432281-2072-4269-AC1F-D7C24C481B95}"/>
              </a:ext>
            </a:extLst>
          </p:cNvPr>
          <p:cNvCxnSpPr>
            <a:cxnSpLocks/>
          </p:cNvCxnSpPr>
          <p:nvPr/>
        </p:nvCxnSpPr>
        <p:spPr>
          <a:xfrm>
            <a:off x="1956701" y="1788590"/>
            <a:ext cx="4863828" cy="22644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9" name="Retângulo: Cantos Arredondados 88">
            <a:extLst>
              <a:ext uri="{FF2B5EF4-FFF2-40B4-BE49-F238E27FC236}">
                <a16:creationId xmlns:a16="http://schemas.microsoft.com/office/drawing/2014/main" id="{990D4EEC-4D9C-49CF-8033-2B52388C25D1}"/>
              </a:ext>
            </a:extLst>
          </p:cNvPr>
          <p:cNvSpPr/>
          <p:nvPr/>
        </p:nvSpPr>
        <p:spPr>
          <a:xfrm>
            <a:off x="1786447" y="2740878"/>
            <a:ext cx="1556819" cy="38305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UNIDAS COMERCIAL</a:t>
            </a:r>
          </a:p>
          <a:p>
            <a:pPr algn="ctr"/>
            <a:r>
              <a:rPr lang="pt-BR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Venda de Seminovos</a:t>
            </a:r>
          </a:p>
        </p:txBody>
      </p:sp>
      <p:cxnSp>
        <p:nvCxnSpPr>
          <p:cNvPr id="111" name="Conector reto 110">
            <a:extLst>
              <a:ext uri="{FF2B5EF4-FFF2-40B4-BE49-F238E27FC236}">
                <a16:creationId xmlns:a16="http://schemas.microsoft.com/office/drawing/2014/main" id="{1A26FD21-FC7F-4985-B0A0-8DA3BDC4AACA}"/>
              </a:ext>
            </a:extLst>
          </p:cNvPr>
          <p:cNvCxnSpPr>
            <a:cxnSpLocks/>
          </p:cNvCxnSpPr>
          <p:nvPr/>
        </p:nvCxnSpPr>
        <p:spPr>
          <a:xfrm>
            <a:off x="3894637" y="1472398"/>
            <a:ext cx="0" cy="330652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3" name="Conector reto 112">
            <a:extLst>
              <a:ext uri="{FF2B5EF4-FFF2-40B4-BE49-F238E27FC236}">
                <a16:creationId xmlns:a16="http://schemas.microsoft.com/office/drawing/2014/main" id="{8C0ED565-4F3E-4A84-AB3A-8703149FFB05}"/>
              </a:ext>
            </a:extLst>
          </p:cNvPr>
          <p:cNvCxnSpPr/>
          <p:nvPr/>
        </p:nvCxnSpPr>
        <p:spPr>
          <a:xfrm>
            <a:off x="1962817" y="1799103"/>
            <a:ext cx="1" cy="16896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4" name="Conector reto 113">
            <a:extLst>
              <a:ext uri="{FF2B5EF4-FFF2-40B4-BE49-F238E27FC236}">
                <a16:creationId xmlns:a16="http://schemas.microsoft.com/office/drawing/2014/main" id="{844366D4-962B-43AC-A741-7269BEAB4ABF}"/>
              </a:ext>
            </a:extLst>
          </p:cNvPr>
          <p:cNvCxnSpPr/>
          <p:nvPr/>
        </p:nvCxnSpPr>
        <p:spPr>
          <a:xfrm>
            <a:off x="5062491" y="1816321"/>
            <a:ext cx="1" cy="16896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6" name="Conector reto 115">
            <a:extLst>
              <a:ext uri="{FF2B5EF4-FFF2-40B4-BE49-F238E27FC236}">
                <a16:creationId xmlns:a16="http://schemas.microsoft.com/office/drawing/2014/main" id="{FCB3B91C-168E-4B69-B22E-77492BF72636}"/>
              </a:ext>
            </a:extLst>
          </p:cNvPr>
          <p:cNvCxnSpPr>
            <a:cxnSpLocks/>
          </p:cNvCxnSpPr>
          <p:nvPr/>
        </p:nvCxnSpPr>
        <p:spPr>
          <a:xfrm>
            <a:off x="916148" y="2523185"/>
            <a:ext cx="1591048" cy="1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0" name="Conector reto 119">
            <a:extLst>
              <a:ext uri="{FF2B5EF4-FFF2-40B4-BE49-F238E27FC236}">
                <a16:creationId xmlns:a16="http://schemas.microsoft.com/office/drawing/2014/main" id="{D1FDFE88-1FD2-4F0C-B714-25D7CB5FEBB1}"/>
              </a:ext>
            </a:extLst>
          </p:cNvPr>
          <p:cNvCxnSpPr>
            <a:cxnSpLocks/>
          </p:cNvCxnSpPr>
          <p:nvPr/>
        </p:nvCxnSpPr>
        <p:spPr>
          <a:xfrm>
            <a:off x="916148" y="2533804"/>
            <a:ext cx="1" cy="16896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1" name="Conector reto 120">
            <a:extLst>
              <a:ext uri="{FF2B5EF4-FFF2-40B4-BE49-F238E27FC236}">
                <a16:creationId xmlns:a16="http://schemas.microsoft.com/office/drawing/2014/main" id="{EBB251FD-86F6-42DA-8F4D-C44E2159C04A}"/>
              </a:ext>
            </a:extLst>
          </p:cNvPr>
          <p:cNvCxnSpPr/>
          <p:nvPr/>
        </p:nvCxnSpPr>
        <p:spPr>
          <a:xfrm>
            <a:off x="2509028" y="2546159"/>
            <a:ext cx="1" cy="16896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8" name="Conector reto 127">
            <a:extLst>
              <a:ext uri="{FF2B5EF4-FFF2-40B4-BE49-F238E27FC236}">
                <a16:creationId xmlns:a16="http://schemas.microsoft.com/office/drawing/2014/main" id="{93387900-7390-4BAA-B846-426B6CD5D04E}"/>
              </a:ext>
            </a:extLst>
          </p:cNvPr>
          <p:cNvCxnSpPr>
            <a:cxnSpLocks/>
          </p:cNvCxnSpPr>
          <p:nvPr/>
        </p:nvCxnSpPr>
        <p:spPr>
          <a:xfrm>
            <a:off x="1747984" y="2404005"/>
            <a:ext cx="1" cy="137659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9" name="Conector reto 128">
            <a:extLst>
              <a:ext uri="{FF2B5EF4-FFF2-40B4-BE49-F238E27FC236}">
                <a16:creationId xmlns:a16="http://schemas.microsoft.com/office/drawing/2014/main" id="{60282DFF-CEB7-48D2-83B7-8AA4FBCDCC79}"/>
              </a:ext>
            </a:extLst>
          </p:cNvPr>
          <p:cNvCxnSpPr>
            <a:cxnSpLocks/>
          </p:cNvCxnSpPr>
          <p:nvPr/>
        </p:nvCxnSpPr>
        <p:spPr>
          <a:xfrm>
            <a:off x="919588" y="3103665"/>
            <a:ext cx="1" cy="137659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7" name="Retângulo: Cantos Arredondados 46">
            <a:extLst>
              <a:ext uri="{FF2B5EF4-FFF2-40B4-BE49-F238E27FC236}">
                <a16:creationId xmlns:a16="http://schemas.microsoft.com/office/drawing/2014/main" id="{0CCC7E27-1E5D-42B3-9C7D-9DFB08935B78}"/>
              </a:ext>
            </a:extLst>
          </p:cNvPr>
          <p:cNvSpPr/>
          <p:nvPr/>
        </p:nvSpPr>
        <p:spPr>
          <a:xfrm>
            <a:off x="7192050" y="2990596"/>
            <a:ext cx="1554153" cy="383050"/>
          </a:xfrm>
          <a:prstGeom prst="roundRect">
            <a:avLst/>
          </a:prstGeom>
          <a:solidFill>
            <a:srgbClr val="025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LCAM</a:t>
            </a:r>
          </a:p>
          <a:p>
            <a:pPr algn="ctr"/>
            <a:r>
              <a:rPr lang="pt-BR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Locação de Veículos</a:t>
            </a:r>
          </a:p>
        </p:txBody>
      </p:sp>
      <p:sp>
        <p:nvSpPr>
          <p:cNvPr id="48" name="Retângulo: Cantos Arredondados 47">
            <a:extLst>
              <a:ext uri="{FF2B5EF4-FFF2-40B4-BE49-F238E27FC236}">
                <a16:creationId xmlns:a16="http://schemas.microsoft.com/office/drawing/2014/main" id="{055BAC47-310A-40FC-9098-2F0F265519EF}"/>
              </a:ext>
            </a:extLst>
          </p:cNvPr>
          <p:cNvSpPr/>
          <p:nvPr/>
        </p:nvSpPr>
        <p:spPr>
          <a:xfrm>
            <a:off x="5440717" y="3730476"/>
            <a:ext cx="1554153" cy="383050"/>
          </a:xfrm>
          <a:prstGeom prst="roundRect">
            <a:avLst/>
          </a:prstGeom>
          <a:solidFill>
            <a:srgbClr val="025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UNIDAS S.A.</a:t>
            </a:r>
          </a:p>
          <a:p>
            <a:pPr algn="ctr"/>
            <a:r>
              <a:rPr lang="pt-BR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Locação de Veículos</a:t>
            </a:r>
          </a:p>
        </p:txBody>
      </p:sp>
      <p:sp>
        <p:nvSpPr>
          <p:cNvPr id="51" name="Retângulo: Cantos Arredondados 50">
            <a:extLst>
              <a:ext uri="{FF2B5EF4-FFF2-40B4-BE49-F238E27FC236}">
                <a16:creationId xmlns:a16="http://schemas.microsoft.com/office/drawing/2014/main" id="{336E1E0D-9B9D-4034-B775-79BFF8227404}"/>
              </a:ext>
            </a:extLst>
          </p:cNvPr>
          <p:cNvSpPr/>
          <p:nvPr/>
        </p:nvSpPr>
        <p:spPr>
          <a:xfrm>
            <a:off x="8833907" y="3744764"/>
            <a:ext cx="1554154" cy="383050"/>
          </a:xfrm>
          <a:prstGeom prst="roundRect">
            <a:avLst/>
          </a:prstGeom>
          <a:solidFill>
            <a:srgbClr val="025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AGILE</a:t>
            </a:r>
          </a:p>
          <a:p>
            <a:pPr algn="ctr"/>
            <a:r>
              <a:rPr lang="pt-BR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Gestão de Frotas</a:t>
            </a:r>
          </a:p>
        </p:txBody>
      </p:sp>
      <p:cxnSp>
        <p:nvCxnSpPr>
          <p:cNvPr id="52" name="Conector reto 51">
            <a:extLst>
              <a:ext uri="{FF2B5EF4-FFF2-40B4-BE49-F238E27FC236}">
                <a16:creationId xmlns:a16="http://schemas.microsoft.com/office/drawing/2014/main" id="{CDBC3B02-33DE-4B6E-9FFA-D161814E0CDE}"/>
              </a:ext>
            </a:extLst>
          </p:cNvPr>
          <p:cNvCxnSpPr>
            <a:cxnSpLocks/>
          </p:cNvCxnSpPr>
          <p:nvPr/>
        </p:nvCxnSpPr>
        <p:spPr>
          <a:xfrm flipV="1">
            <a:off x="3989840" y="3542531"/>
            <a:ext cx="7267915" cy="1094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3" name="Retângulo: Cantos Arredondados 52">
            <a:extLst>
              <a:ext uri="{FF2B5EF4-FFF2-40B4-BE49-F238E27FC236}">
                <a16:creationId xmlns:a16="http://schemas.microsoft.com/office/drawing/2014/main" id="{2AB6B4A3-4407-42BC-8549-410BA00297DB}"/>
              </a:ext>
            </a:extLst>
          </p:cNvPr>
          <p:cNvSpPr/>
          <p:nvPr/>
        </p:nvSpPr>
        <p:spPr>
          <a:xfrm>
            <a:off x="7148840" y="3737852"/>
            <a:ext cx="1554154" cy="383050"/>
          </a:xfrm>
          <a:prstGeom prst="roundRect">
            <a:avLst/>
          </a:prstGeom>
          <a:solidFill>
            <a:srgbClr val="025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UNIDAS COMERCIAL</a:t>
            </a:r>
          </a:p>
          <a:p>
            <a:pPr algn="ctr"/>
            <a:r>
              <a:rPr lang="pt-BR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Venda de Seminovos</a:t>
            </a:r>
          </a:p>
        </p:txBody>
      </p:sp>
      <p:cxnSp>
        <p:nvCxnSpPr>
          <p:cNvPr id="54" name="Conector reto 53">
            <a:extLst>
              <a:ext uri="{FF2B5EF4-FFF2-40B4-BE49-F238E27FC236}">
                <a16:creationId xmlns:a16="http://schemas.microsoft.com/office/drawing/2014/main" id="{2928DBE4-2612-446A-96A7-00AD9088E7BA}"/>
              </a:ext>
            </a:extLst>
          </p:cNvPr>
          <p:cNvCxnSpPr>
            <a:cxnSpLocks/>
          </p:cNvCxnSpPr>
          <p:nvPr/>
        </p:nvCxnSpPr>
        <p:spPr>
          <a:xfrm>
            <a:off x="8038610" y="3832351"/>
            <a:ext cx="0" cy="15240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6" name="Retângulo: Cantos Arredondados 65">
            <a:extLst>
              <a:ext uri="{FF2B5EF4-FFF2-40B4-BE49-F238E27FC236}">
                <a16:creationId xmlns:a16="http://schemas.microsoft.com/office/drawing/2014/main" id="{6B6BE77F-C95D-4847-A233-0142EABC8D9B}"/>
              </a:ext>
            </a:extLst>
          </p:cNvPr>
          <p:cNvSpPr/>
          <p:nvPr/>
        </p:nvSpPr>
        <p:spPr>
          <a:xfrm>
            <a:off x="3743004" y="3724047"/>
            <a:ext cx="1554154" cy="383050"/>
          </a:xfrm>
          <a:prstGeom prst="roundRect">
            <a:avLst/>
          </a:prstGeom>
          <a:solidFill>
            <a:srgbClr val="025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UNIDAS FRANQUIAS</a:t>
            </a:r>
          </a:p>
          <a:p>
            <a:pPr algn="ctr"/>
            <a:r>
              <a:rPr lang="pt-BR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Franqueadora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EC2857B-FAB1-4A14-9233-D63995B4A3E5}"/>
              </a:ext>
            </a:extLst>
          </p:cNvPr>
          <p:cNvSpPr txBox="1"/>
          <p:nvPr/>
        </p:nvSpPr>
        <p:spPr>
          <a:xfrm>
            <a:off x="69594" y="837592"/>
            <a:ext cx="2073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Estrutura Atual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8CBCB80E-85E2-476D-A3C9-7F85DEB39814}"/>
              </a:ext>
            </a:extLst>
          </p:cNvPr>
          <p:cNvSpPr txBox="1"/>
          <p:nvPr/>
        </p:nvSpPr>
        <p:spPr>
          <a:xfrm>
            <a:off x="8925766" y="2155761"/>
            <a:ext cx="309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b="1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pt-BR" dirty="0"/>
              <a:t>Estrutura após a Reorganização Societária</a:t>
            </a:r>
          </a:p>
        </p:txBody>
      </p:sp>
      <p:sp>
        <p:nvSpPr>
          <p:cNvPr id="24" name="Seta: Curva para Baixo 23">
            <a:extLst>
              <a:ext uri="{FF2B5EF4-FFF2-40B4-BE49-F238E27FC236}">
                <a16:creationId xmlns:a16="http://schemas.microsoft.com/office/drawing/2014/main" id="{143DE2C7-7312-44AF-928B-411D63A8B5F8}"/>
              </a:ext>
            </a:extLst>
          </p:cNvPr>
          <p:cNvSpPr/>
          <p:nvPr/>
        </p:nvSpPr>
        <p:spPr>
          <a:xfrm rot="264627">
            <a:off x="7602857" y="968690"/>
            <a:ext cx="2462101" cy="909855"/>
          </a:xfrm>
          <a:prstGeom prst="curvedDownArrow">
            <a:avLst/>
          </a:prstGeom>
          <a:gradFill>
            <a:gsLst>
              <a:gs pos="29000">
                <a:srgbClr val="025095"/>
              </a:gs>
              <a:gs pos="90000">
                <a:schemeClr val="bg1">
                  <a:lumMod val="8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74" name="Conector reto 73">
            <a:extLst>
              <a:ext uri="{FF2B5EF4-FFF2-40B4-BE49-F238E27FC236}">
                <a16:creationId xmlns:a16="http://schemas.microsoft.com/office/drawing/2014/main" id="{9996A951-38B1-4221-9191-C9CDA4E3CD47}"/>
              </a:ext>
            </a:extLst>
          </p:cNvPr>
          <p:cNvCxnSpPr>
            <a:cxnSpLocks/>
          </p:cNvCxnSpPr>
          <p:nvPr/>
        </p:nvCxnSpPr>
        <p:spPr>
          <a:xfrm>
            <a:off x="3989840" y="3537936"/>
            <a:ext cx="0" cy="17825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9" name="Conector reto 78">
            <a:extLst>
              <a:ext uri="{FF2B5EF4-FFF2-40B4-BE49-F238E27FC236}">
                <a16:creationId xmlns:a16="http://schemas.microsoft.com/office/drawing/2014/main" id="{A2A3D613-39E2-40A3-9521-F2F07FDD4C4C}"/>
              </a:ext>
            </a:extLst>
          </p:cNvPr>
          <p:cNvCxnSpPr>
            <a:cxnSpLocks/>
          </p:cNvCxnSpPr>
          <p:nvPr/>
        </p:nvCxnSpPr>
        <p:spPr>
          <a:xfrm>
            <a:off x="5928177" y="3547457"/>
            <a:ext cx="0" cy="17825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0" name="Conector reto 79">
            <a:extLst>
              <a:ext uri="{FF2B5EF4-FFF2-40B4-BE49-F238E27FC236}">
                <a16:creationId xmlns:a16="http://schemas.microsoft.com/office/drawing/2014/main" id="{C739E0B9-F795-464F-AB99-508F1B95C597}"/>
              </a:ext>
            </a:extLst>
          </p:cNvPr>
          <p:cNvCxnSpPr>
            <a:cxnSpLocks/>
          </p:cNvCxnSpPr>
          <p:nvPr/>
        </p:nvCxnSpPr>
        <p:spPr>
          <a:xfrm>
            <a:off x="7952245" y="3556979"/>
            <a:ext cx="0" cy="17825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1" name="Conector reto 80">
            <a:extLst>
              <a:ext uri="{FF2B5EF4-FFF2-40B4-BE49-F238E27FC236}">
                <a16:creationId xmlns:a16="http://schemas.microsoft.com/office/drawing/2014/main" id="{92BA0583-4C85-4C5C-9850-A82A716066D2}"/>
              </a:ext>
            </a:extLst>
          </p:cNvPr>
          <p:cNvCxnSpPr>
            <a:cxnSpLocks/>
          </p:cNvCxnSpPr>
          <p:nvPr/>
        </p:nvCxnSpPr>
        <p:spPr>
          <a:xfrm>
            <a:off x="9647711" y="3552212"/>
            <a:ext cx="0" cy="17825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F58997CD-F0B5-4A2B-B0A3-4C9BADD7C888}"/>
              </a:ext>
            </a:extLst>
          </p:cNvPr>
          <p:cNvCxnSpPr/>
          <p:nvPr/>
        </p:nvCxnSpPr>
        <p:spPr>
          <a:xfrm>
            <a:off x="3438773" y="1810633"/>
            <a:ext cx="1" cy="16896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7" name="Conector reto 36">
            <a:extLst>
              <a:ext uri="{FF2B5EF4-FFF2-40B4-BE49-F238E27FC236}">
                <a16:creationId xmlns:a16="http://schemas.microsoft.com/office/drawing/2014/main" id="{E8B714C7-E846-4868-96A8-219F1DF628E6}"/>
              </a:ext>
            </a:extLst>
          </p:cNvPr>
          <p:cNvCxnSpPr/>
          <p:nvPr/>
        </p:nvCxnSpPr>
        <p:spPr>
          <a:xfrm>
            <a:off x="6815125" y="1811553"/>
            <a:ext cx="1" cy="16896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4769E306-D45A-44AD-BDD1-4BA8F40E89D7}"/>
              </a:ext>
            </a:extLst>
          </p:cNvPr>
          <p:cNvSpPr/>
          <p:nvPr/>
        </p:nvSpPr>
        <p:spPr>
          <a:xfrm>
            <a:off x="6042120" y="2004033"/>
            <a:ext cx="1556819" cy="38305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t-BR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Unidas Agro</a:t>
            </a:r>
          </a:p>
          <a:p>
            <a:pPr algn="ctr"/>
            <a:endParaRPr lang="pt-BR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067DAA28-29F8-44FB-BA57-37F429C74342}"/>
              </a:ext>
            </a:extLst>
          </p:cNvPr>
          <p:cNvSpPr/>
          <p:nvPr/>
        </p:nvSpPr>
        <p:spPr>
          <a:xfrm>
            <a:off x="10480678" y="3752140"/>
            <a:ext cx="1420806" cy="383050"/>
          </a:xfrm>
          <a:prstGeom prst="roundRect">
            <a:avLst/>
          </a:prstGeom>
          <a:solidFill>
            <a:srgbClr val="025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Unidas Agro</a:t>
            </a:r>
            <a:endParaRPr lang="pt-BR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64AE561A-E771-437B-86A8-7AC055E50932}"/>
              </a:ext>
            </a:extLst>
          </p:cNvPr>
          <p:cNvCxnSpPr>
            <a:cxnSpLocks/>
          </p:cNvCxnSpPr>
          <p:nvPr/>
        </p:nvCxnSpPr>
        <p:spPr>
          <a:xfrm>
            <a:off x="11243151" y="3561732"/>
            <a:ext cx="0" cy="17825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9" name="Retângulo 38">
            <a:extLst>
              <a:ext uri="{FF2B5EF4-FFF2-40B4-BE49-F238E27FC236}">
                <a16:creationId xmlns:a16="http://schemas.microsoft.com/office/drawing/2014/main" id="{C4207B3A-6207-417F-9C50-387F9281D897}"/>
              </a:ext>
            </a:extLst>
          </p:cNvPr>
          <p:cNvSpPr/>
          <p:nvPr/>
        </p:nvSpPr>
        <p:spPr>
          <a:xfrm>
            <a:off x="4839478" y="4822900"/>
            <a:ext cx="2513043" cy="5374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rgbClr val="02509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 a incorporação, haverá a sucessão de diretos e obrigações para a incorporadora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8920FA34-ABC3-45AE-918B-73DE670111B2}"/>
              </a:ext>
            </a:extLst>
          </p:cNvPr>
          <p:cNvSpPr/>
          <p:nvPr/>
        </p:nvSpPr>
        <p:spPr>
          <a:xfrm>
            <a:off x="886599" y="4822900"/>
            <a:ext cx="2513043" cy="5374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rgbClr val="02509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reorganização será intragrupo, sem alteração de controle ou transferência de ativos a terceiros</a:t>
            </a: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89DCEF8C-448E-4025-86EB-E26CAE06B16F}"/>
              </a:ext>
            </a:extLst>
          </p:cNvPr>
          <p:cNvSpPr/>
          <p:nvPr/>
        </p:nvSpPr>
        <p:spPr>
          <a:xfrm>
            <a:off x="8391189" y="4822900"/>
            <a:ext cx="2513043" cy="5374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rgbClr val="02509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Não haverá qualquer alteração na estrutura da LCAM (Emissora/Garantidora)</a:t>
            </a:r>
          </a:p>
        </p:txBody>
      </p:sp>
    </p:spTree>
    <p:extLst>
      <p:ext uri="{BB962C8B-B14F-4D97-AF65-F5344CB8AC3E}">
        <p14:creationId xmlns:p14="http://schemas.microsoft.com/office/powerpoint/2010/main" val="484078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738767" y="2139645"/>
            <a:ext cx="3061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Tesouraria Unidas</a:t>
            </a:r>
          </a:p>
          <a:p>
            <a:pPr algn="r"/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Tesouraria.loc@unidas.com.br (31) 3319-1588</a:t>
            </a:r>
          </a:p>
        </p:txBody>
      </p:sp>
    </p:spTree>
    <p:extLst>
      <p:ext uri="{BB962C8B-B14F-4D97-AF65-F5344CB8AC3E}">
        <p14:creationId xmlns:p14="http://schemas.microsoft.com/office/powerpoint/2010/main" val="20085553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2654</TotalTime>
  <Words>134</Words>
  <Application>Microsoft Office PowerPoint</Application>
  <PresentationFormat>Widescreen</PresentationFormat>
  <Paragraphs>37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Tahoma</vt:lpstr>
      <vt:lpstr>Tema do Office</vt:lpstr>
      <vt:lpstr>Reorganização Societária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Fernanda Dupin Viegas</dc:creator>
  <cp:lastModifiedBy>Regiane Martins de Souza</cp:lastModifiedBy>
  <cp:revision>257</cp:revision>
  <cp:lastPrinted>2019-11-05T16:40:35Z</cp:lastPrinted>
  <dcterms:created xsi:type="dcterms:W3CDTF">2018-05-29T17:36:35Z</dcterms:created>
  <dcterms:modified xsi:type="dcterms:W3CDTF">2019-11-27T18:40:25Z</dcterms:modified>
</cp:coreProperties>
</file>